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4" r:id="rId10"/>
    <p:sldId id="265" r:id="rId11"/>
    <p:sldId id="266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87D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.jpe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image" Target="../media/image1.jpe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image" Target="../media/image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Успеваемость</a:t>
            </a:r>
            <a:endParaRPr lang="ru-RU" dirty="0"/>
          </a:p>
        </c:rich>
      </c:tx>
      <c:layout/>
      <c:spPr>
        <a:blipFill>
          <a:blip xmlns:r="http://schemas.openxmlformats.org/officeDocument/2006/relationships" r:embed="rId1"/>
          <a:tile tx="0" ty="0" sx="100000" sy="100000" flip="none" algn="tl"/>
        </a:blipFill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2009-2010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рус.язык</c:v>
                </c:pt>
                <c:pt idx="1">
                  <c:v>лит.чтение</c:v>
                </c:pt>
                <c:pt idx="2">
                  <c:v>математика</c:v>
                </c:pt>
                <c:pt idx="3">
                  <c:v>окр.мир</c:v>
                </c:pt>
                <c:pt idx="4">
                  <c:v>физкультура</c:v>
                </c:pt>
                <c:pt idx="5">
                  <c:v>технология</c:v>
                </c:pt>
                <c:pt idx="6">
                  <c:v>ИЗО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2010-2011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рус.язык</c:v>
                </c:pt>
                <c:pt idx="1">
                  <c:v>лит.чтение</c:v>
                </c:pt>
                <c:pt idx="2">
                  <c:v>математика</c:v>
                </c:pt>
                <c:pt idx="3">
                  <c:v>окр.мир</c:v>
                </c:pt>
                <c:pt idx="4">
                  <c:v>физкультура</c:v>
                </c:pt>
                <c:pt idx="5">
                  <c:v>технология</c:v>
                </c:pt>
                <c:pt idx="6">
                  <c:v>ИЗО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2011-2012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рус.язык</c:v>
                </c:pt>
                <c:pt idx="1">
                  <c:v>лит.чтение</c:v>
                </c:pt>
                <c:pt idx="2">
                  <c:v>математика</c:v>
                </c:pt>
                <c:pt idx="3">
                  <c:v>окр.мир</c:v>
                </c:pt>
                <c:pt idx="4">
                  <c:v>физкультура</c:v>
                </c:pt>
                <c:pt idx="5">
                  <c:v>технология</c:v>
                </c:pt>
                <c:pt idx="6">
                  <c:v>ИЗО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</c:numCache>
            </c:numRef>
          </c:val>
        </c:ser>
        <c:axId val="42642048"/>
        <c:axId val="42660224"/>
      </c:barChart>
      <c:catAx>
        <c:axId val="4264204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42660224"/>
        <c:crosses val="autoZero"/>
        <c:auto val="1"/>
        <c:lblAlgn val="ctr"/>
        <c:lblOffset val="100"/>
      </c:catAx>
      <c:valAx>
        <c:axId val="4266022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4264204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</c:spPr>
  <c:txPr>
    <a:bodyPr/>
    <a:lstStyle/>
    <a:p>
      <a:pPr>
        <a:defRPr sz="1800"/>
      </a:pPr>
      <a:endParaRPr lang="ru-RU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Качество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2009-2010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рус.язык</c:v>
                </c:pt>
                <c:pt idx="1">
                  <c:v>лит.чтение</c:v>
                </c:pt>
                <c:pt idx="2">
                  <c:v>математика</c:v>
                </c:pt>
                <c:pt idx="3">
                  <c:v>окр.мир</c:v>
                </c:pt>
                <c:pt idx="4">
                  <c:v>физкультура</c:v>
                </c:pt>
                <c:pt idx="5">
                  <c:v>технология</c:v>
                </c:pt>
                <c:pt idx="6">
                  <c:v>ИЗО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78</c:v>
                </c:pt>
                <c:pt idx="1">
                  <c:v>100</c:v>
                </c:pt>
                <c:pt idx="2">
                  <c:v>67</c:v>
                </c:pt>
                <c:pt idx="3">
                  <c:v>85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2010-2011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рус.язык</c:v>
                </c:pt>
                <c:pt idx="1">
                  <c:v>лит.чтение</c:v>
                </c:pt>
                <c:pt idx="2">
                  <c:v>математика</c:v>
                </c:pt>
                <c:pt idx="3">
                  <c:v>окр.мир</c:v>
                </c:pt>
                <c:pt idx="4">
                  <c:v>физкультура</c:v>
                </c:pt>
                <c:pt idx="5">
                  <c:v>технология</c:v>
                </c:pt>
                <c:pt idx="6">
                  <c:v>ИЗО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73</c:v>
                </c:pt>
                <c:pt idx="1">
                  <c:v>100</c:v>
                </c:pt>
                <c:pt idx="2">
                  <c:v>65</c:v>
                </c:pt>
                <c:pt idx="3">
                  <c:v>77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2011-2012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рус.язык</c:v>
                </c:pt>
                <c:pt idx="1">
                  <c:v>лит.чтение</c:v>
                </c:pt>
                <c:pt idx="2">
                  <c:v>математика</c:v>
                </c:pt>
                <c:pt idx="3">
                  <c:v>окр.мир</c:v>
                </c:pt>
                <c:pt idx="4">
                  <c:v>физкультура</c:v>
                </c:pt>
                <c:pt idx="5">
                  <c:v>технология</c:v>
                </c:pt>
                <c:pt idx="6">
                  <c:v>ИЗО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80</c:v>
                </c:pt>
                <c:pt idx="1">
                  <c:v>100</c:v>
                </c:pt>
                <c:pt idx="2">
                  <c:v>76</c:v>
                </c:pt>
                <c:pt idx="3">
                  <c:v>92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</c:numCache>
            </c:numRef>
          </c:val>
        </c:ser>
        <c:axId val="45583360"/>
        <c:axId val="45585152"/>
      </c:barChart>
      <c:catAx>
        <c:axId val="4558336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45585152"/>
        <c:crosses val="autoZero"/>
        <c:auto val="1"/>
        <c:lblAlgn val="ctr"/>
        <c:lblOffset val="100"/>
      </c:catAx>
      <c:valAx>
        <c:axId val="4558515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4558336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</c:spPr>
  <c:txPr>
    <a:bodyPr/>
    <a:lstStyle/>
    <a:p>
      <a:pPr>
        <a:defRPr sz="1800"/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 smtClean="0"/>
              <a:t>Успеваемость учащихся 4 «А» класса</a:t>
            </a:r>
            <a:endParaRPr lang="ru-RU" sz="2000" dirty="0"/>
          </a:p>
        </c:rich>
      </c:tx>
      <c:layout/>
    </c:title>
    <c:plotArea>
      <c:layout>
        <c:manualLayout>
          <c:layoutTarget val="inner"/>
          <c:xMode val="edge"/>
          <c:yMode val="edge"/>
          <c:x val="0.10452788713910753"/>
          <c:y val="0.23700626276862138"/>
          <c:w val="0.61609284776902884"/>
          <c:h val="0.5092355390846824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</c:v>
                </c:pt>
                <c:pt idx="1">
                  <c:v>2010-2011</c:v>
                </c:pt>
                <c:pt idx="2">
                  <c:v>2011-2012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2009-2010</c:v>
                </c:pt>
                <c:pt idx="1">
                  <c:v>2010-2011</c:v>
                </c:pt>
                <c:pt idx="2">
                  <c:v>2011-2012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59</c:v>
                </c:pt>
                <c:pt idx="1">
                  <c:v>59</c:v>
                </c:pt>
                <c:pt idx="2">
                  <c:v>60</c:v>
                </c:pt>
              </c:numCache>
            </c:numRef>
          </c:val>
        </c:ser>
        <c:axId val="46679168"/>
        <c:axId val="46680704"/>
      </c:barChart>
      <c:catAx>
        <c:axId val="4667916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46680704"/>
        <c:crosses val="autoZero"/>
        <c:auto val="1"/>
        <c:lblAlgn val="ctr"/>
        <c:lblOffset val="100"/>
      </c:catAx>
      <c:valAx>
        <c:axId val="466807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4667916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spPr>
    <a:blipFill>
      <a:blip xmlns:r="http://schemas.openxmlformats.org/officeDocument/2006/relationships" r:embed="rId1"/>
      <a:tile tx="0" ty="0" sx="100000" sy="100000" flip="none" algn="tl"/>
    </a:blipFill>
  </c:spPr>
  <c:txPr>
    <a:bodyPr/>
    <a:lstStyle/>
    <a:p>
      <a:pPr>
        <a:defRPr sz="1800"/>
      </a:pPr>
      <a:endParaRPr lang="ru-RU"/>
    </a:p>
  </c:txPr>
  <c:externalData r:id="rId2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362B-563C-451A-ABD3-8D293CE780F1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5AF5-A4F5-468D-BA15-A64652AA2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362B-563C-451A-ABD3-8D293CE780F1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5AF5-A4F5-468D-BA15-A64652AA2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362B-563C-451A-ABD3-8D293CE780F1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5AF5-A4F5-468D-BA15-A64652AA2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362B-563C-451A-ABD3-8D293CE780F1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5AF5-A4F5-468D-BA15-A64652AA2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362B-563C-451A-ABD3-8D293CE780F1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5AF5-A4F5-468D-BA15-A64652AA2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362B-563C-451A-ABD3-8D293CE780F1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5AF5-A4F5-468D-BA15-A64652AA2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362B-563C-451A-ABD3-8D293CE780F1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5AF5-A4F5-468D-BA15-A64652AA2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362B-563C-451A-ABD3-8D293CE780F1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5AF5-A4F5-468D-BA15-A64652AA2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362B-563C-451A-ABD3-8D293CE780F1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5AF5-A4F5-468D-BA15-A64652AA2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362B-563C-451A-ABD3-8D293CE780F1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5AF5-A4F5-468D-BA15-A64652AA2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362B-563C-451A-ABD3-8D293CE780F1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5AF5-A4F5-468D-BA15-A64652AA2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387DC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5362B-563C-451A-ABD3-8D293CE780F1}" type="datetimeFigureOut">
              <a:rPr lang="ru-RU" smtClean="0"/>
              <a:pPr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15AF5-A4F5-468D-BA15-A64652AA2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hyperlink" Target="&#1048;&#1089;&#1088;&#1072;&#1092;&#1080;&#1083;&#1086;&#1074;&#1072;%20&#1057;.&#1061;..pptx" TargetMode="External"/><Relationship Id="rId4" Type="http://schemas.openxmlformats.org/officeDocument/2006/relationships/chart" Target="../charts/char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hyperlink" Target="&#1082;%20&#1087;&#1086;&#1088;&#1090;&#1092;&#1086;&#1083;&#1080;&#1086;.pptx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hyperlink" Target="&#1082;%20&#1087;&#1086;&#1088;&#1090;&#1092;&#1086;&#1083;&#1080;&#1086;.pptx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82;%20&#1087;&#1086;&#1088;&#1090;&#1092;&#1086;&#1083;&#1080;&#1086;.pptx" TargetMode="Externa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&#1048;&#1089;&#1088;&#1072;&#1092;&#1080;&#1083;&#1086;&#1074;&#1072;%20&#1057;.&#1061;..pptx" TargetMode="External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hyperlink" Target="&#1048;&#1089;&#1088;&#1072;&#1092;&#1080;&#1083;&#1086;&#1074;&#1072;%20&#1057;.&#1061;..pptx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48;&#1089;&#1088;&#1072;&#1092;&#1080;&#1083;&#1086;&#1074;&#1072;%20&#1057;.&#1061;..pptx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48;&#1089;&#1088;&#1072;&#1092;&#1080;&#1083;&#1086;&#1074;&#1072;%20&#1057;.&#1061;..pptx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1082;%20&#1087;&#1086;&#1088;&#1090;&#1092;&#1086;&#1083;&#1080;&#1086;.pptx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1082;%20&#1087;&#1086;&#1088;&#1090;&#1092;&#1086;&#1083;&#1080;&#1086;.pptx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1082;%20&#1087;&#1086;&#1088;&#1090;&#1092;&#1086;&#1083;&#1080;&#1086;.pptx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082;%20&#1087;&#1086;&#1088;&#1090;&#1092;&#1086;&#1083;&#1080;&#1086;.pptx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214282" y="1428736"/>
          <a:ext cx="4143404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571472" y="214290"/>
            <a:ext cx="8143932" cy="7143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учебных достижений обучающихся за последние три года</a:t>
            </a:r>
          </a:p>
          <a:p>
            <a:pPr algn="ctr"/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714876" y="1428736"/>
          <a:ext cx="3929090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1428728" y="4429132"/>
          <a:ext cx="5929354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10-конечная звезда 6">
            <a:hlinkClick r:id="rId5" action="ppaction://hlinkpres?slideindex=3&amp;slidetitle=Слайд 3"/>
          </p:cNvPr>
          <p:cNvSpPr/>
          <p:nvPr/>
        </p:nvSpPr>
        <p:spPr>
          <a:xfrm>
            <a:off x="8429652" y="6072206"/>
            <a:ext cx="500066" cy="571480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4" grpId="0">
        <p:bldAsOne/>
      </p:bldGraphic>
      <p:bldGraphic spid="5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285728"/>
            <a:ext cx="8501122" cy="7143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Обобщение и распространение педагогического опыта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Публикации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Отсканировано 08.01.2012 16-01.bmp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20" y="3000372"/>
            <a:ext cx="1401257" cy="192880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" name="Рисунок 3" descr="Отсканировано 08.01.2012 15-59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28728" y="3929066"/>
            <a:ext cx="1419567" cy="195400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Рисунок 4" descr="Отсканировано 18.01.2012 6-42.bmp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86578" y="2000240"/>
            <a:ext cx="1357321" cy="188455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571473" y="1500174"/>
            <a:ext cx="3429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Разработка внеклассного мероприятия «По страницам лесной энциклопедии»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43438" y="1571612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Конспект мастер – класса «Живи, ёлочка!»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143372" y="3929066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Мини - сайт</a:t>
            </a:r>
            <a:endParaRPr lang="ru-RU" dirty="0"/>
          </a:p>
        </p:txBody>
      </p:sp>
      <p:pic>
        <p:nvPicPr>
          <p:cNvPr id="10" name="Рисунок 9" descr="Отсканировано 18.01.2012 6-48.bmp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715140" y="4357694"/>
            <a:ext cx="1537184" cy="2214578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28992" y="4357694"/>
            <a:ext cx="2928958" cy="2196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2" name="10-конечная звезда 11">
            <a:hlinkClick r:id="rId7" action="ppaction://hlinkpres?slideindex=6&amp;slidetitle=Презентация PowerPoint"/>
          </p:cNvPr>
          <p:cNvSpPr/>
          <p:nvPr/>
        </p:nvSpPr>
        <p:spPr>
          <a:xfrm>
            <a:off x="8501090" y="6215082"/>
            <a:ext cx="428596" cy="428628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285728"/>
            <a:ext cx="8501122" cy="7143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Обобщение и распространение педагогического опыта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Участие в конкурсах</a:t>
            </a:r>
          </a:p>
        </p:txBody>
      </p:sp>
      <p:pic>
        <p:nvPicPr>
          <p:cNvPr id="5" name="Рисунок 4" descr="Отсканировано 09.01.2012 18-53.bmp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428728" y="3857628"/>
            <a:ext cx="1857388" cy="263411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" name="Рисунок 5" descr="Отсканировано 25.01.2012 0-44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57884" y="3857628"/>
            <a:ext cx="1857388" cy="2556658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5072066" y="1500174"/>
            <a:ext cx="38576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Конкурс  социальных и культурных проектов ОАО «РИТЭК» и Благотворительного фонда «ЛУКОЙЛ» в номинации «Экология» (победитель). Проект «Мир, в котором я живу!»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1428736"/>
            <a:ext cx="364333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Районный конкурс «Использование современных информационно-коммуникативных технологий в образовательной деятельности». Победитель в номинации «Лучшая методическая разработка для начальной школы и дошкольного обучения»</a:t>
            </a:r>
            <a:endParaRPr lang="ru-RU" sz="1600" dirty="0"/>
          </a:p>
        </p:txBody>
      </p:sp>
      <p:sp>
        <p:nvSpPr>
          <p:cNvPr id="10" name="10-конечная звезда 9">
            <a:hlinkClick r:id="rId4" action="ppaction://hlinkpres?slideindex=6&amp;slidetitle=Слайд 6"/>
          </p:cNvPr>
          <p:cNvSpPr/>
          <p:nvPr/>
        </p:nvSpPr>
        <p:spPr>
          <a:xfrm>
            <a:off x="8429652" y="6143644"/>
            <a:ext cx="500034" cy="571480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9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034" y="500042"/>
            <a:ext cx="3429024" cy="2571768"/>
          </a:xfrm>
          <a:prstGeom prst="rect">
            <a:avLst/>
          </a:prstGeom>
        </p:spPr>
      </p:pic>
      <p:pic>
        <p:nvPicPr>
          <p:cNvPr id="3" name="Рисунок 2" descr="IMG_073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72066" y="428604"/>
            <a:ext cx="3429023" cy="2571768"/>
          </a:xfrm>
          <a:prstGeom prst="rect">
            <a:avLst/>
          </a:prstGeom>
        </p:spPr>
      </p:pic>
      <p:pic>
        <p:nvPicPr>
          <p:cNvPr id="4" name="Рисунок 3" descr="IMG_076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00628" y="3786190"/>
            <a:ext cx="3571900" cy="2678925"/>
          </a:xfrm>
          <a:prstGeom prst="rect">
            <a:avLst/>
          </a:prstGeom>
        </p:spPr>
      </p:pic>
      <p:pic>
        <p:nvPicPr>
          <p:cNvPr id="5" name="Рисунок 4" descr="IMG_0800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8596" y="3786190"/>
            <a:ext cx="3524274" cy="2643206"/>
          </a:xfrm>
          <a:prstGeom prst="rect">
            <a:avLst/>
          </a:prstGeom>
        </p:spPr>
      </p:pic>
      <p:sp>
        <p:nvSpPr>
          <p:cNvPr id="6" name="10-конечная звезда 5">
            <a:hlinkClick r:id="rId6" action="ppaction://hlinkpres?slideindex=12&amp;slidetitle=Презентация PowerPoint"/>
          </p:cNvPr>
          <p:cNvSpPr/>
          <p:nvPr/>
        </p:nvSpPr>
        <p:spPr>
          <a:xfrm>
            <a:off x="8358182" y="6000744"/>
            <a:ext cx="785818" cy="857256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771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00100" y="357166"/>
            <a:ext cx="7286676" cy="57150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Воспитание интеллектуальной личности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0176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58" y="1357298"/>
            <a:ext cx="2214578" cy="166093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5" name="Рисунок 4" descr="Копия DSC0153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428992" y="1428736"/>
            <a:ext cx="2143140" cy="16073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7" name="Рисунок 6" descr="289814-289815-img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43702" y="3714752"/>
            <a:ext cx="1785950" cy="253306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Рисунок 7" descr="Отсканировано 17.03.2011 20-53.bmp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571868" y="3714752"/>
            <a:ext cx="1857388" cy="265654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9" name="Рисунок 8" descr="Отсканировано 17.04.2011 15-40.bmp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28596" y="3643314"/>
            <a:ext cx="1928826" cy="274066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1" name="Рисунок 10" descr="DSC01848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215074" y="1428736"/>
            <a:ext cx="2214578" cy="166093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2" name="10-конечная звезда 11">
            <a:hlinkClick r:id="rId8" action="ppaction://hlinkpres?slideindex=3&amp;slidetitle=Слайд 3"/>
          </p:cNvPr>
          <p:cNvSpPr/>
          <p:nvPr/>
        </p:nvSpPr>
        <p:spPr>
          <a:xfrm>
            <a:off x="8429652" y="6072206"/>
            <a:ext cx="500034" cy="571480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4348" y="428604"/>
            <a:ext cx="7715304" cy="7143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Успехи воспитанников в дополнительном образовании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285984" y="785794"/>
            <a:ext cx="7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 descr="DSC0080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43636" y="1500174"/>
            <a:ext cx="2571768" cy="192882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 descr="DSC0199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034" y="1571612"/>
            <a:ext cx="2500298" cy="18752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Рисунок 8" descr="Отсканировано 17.03.2011 20-28.bmp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4282" y="3571876"/>
            <a:ext cx="1564297" cy="216138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0" name="Рисунок 9" descr="DSC01978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929322" y="4071942"/>
            <a:ext cx="2857488" cy="214311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Рисунок 10" descr="Отсканировано 16.05.2011 20-30.bmp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3214678" y="1571612"/>
            <a:ext cx="2714644" cy="177171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Рисунок 11" descr="Отсканировано 06.09.2011 21-16.bmp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00035" y="3929067"/>
            <a:ext cx="1519980" cy="209222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3" name="Рисунок 12" descr="Отсканировано 06.09.2011 21-13.bmp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857224" y="4143380"/>
            <a:ext cx="1449882" cy="202192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4" name="Рисунок 13" descr="Отсканировано 08.09.2011 6-29.bmp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1475656" y="4293096"/>
            <a:ext cx="1566856" cy="216594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7" name="Рисунок 16" descr="Отсканировано 16.05.2011 20-36.bmp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3491880" y="3789040"/>
            <a:ext cx="1608853" cy="221455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5" name="Рисунок 14" descr="Отсканировано 16.05.2011 20-33.bmp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4139952" y="4365104"/>
            <a:ext cx="1512168" cy="19896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8" name="10-конечная звезда 17">
            <a:hlinkClick r:id="rId12" action="ppaction://hlinkpres?slideindex=3&amp;slidetitle=Слайд 3"/>
          </p:cNvPr>
          <p:cNvSpPr/>
          <p:nvPr/>
        </p:nvSpPr>
        <p:spPr>
          <a:xfrm>
            <a:off x="8501090" y="6000768"/>
            <a:ext cx="428596" cy="571480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428604"/>
            <a:ext cx="8001056" cy="78581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образовательного процесса на основе эффективного использования современных образовательных технологий</a:t>
            </a:r>
          </a:p>
          <a:p>
            <a:pPr algn="ctr"/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928926" y="2143116"/>
            <a:ext cx="3214710" cy="128588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педагогические   технологии,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используе-мые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работе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4" name="Рисунок 3" descr="DSC0060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43240" y="4357694"/>
            <a:ext cx="2786050" cy="208953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16"/>
            <a:ext cx="2214578" cy="11430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Технология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метода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3643314"/>
            <a:ext cx="2214578" cy="11430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Технология обучения в сотрудничестве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72264" y="3714752"/>
            <a:ext cx="2214578" cy="11430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Информационно-коммуникатив-ные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технологии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5286388"/>
            <a:ext cx="2214578" cy="11430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Технология совместной и самостоятельной деятельности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72264" y="5357826"/>
            <a:ext cx="2214578" cy="11430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Технология проблемного обучения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72264" y="2214554"/>
            <a:ext cx="2214578" cy="11430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Здоровьесберега-ющие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технологии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>
            <a:stCxn id="3" idx="3"/>
          </p:cNvCxnSpPr>
          <p:nvPr/>
        </p:nvCxnSpPr>
        <p:spPr>
          <a:xfrm>
            <a:off x="6143636" y="2786058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6" idx="3"/>
          </p:cNvCxnSpPr>
          <p:nvPr/>
        </p:nvCxnSpPr>
        <p:spPr>
          <a:xfrm rot="5400000">
            <a:off x="2393141" y="3464719"/>
            <a:ext cx="785818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5750727" y="3607595"/>
            <a:ext cx="92869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8" idx="3"/>
          </p:cNvCxnSpPr>
          <p:nvPr/>
        </p:nvCxnSpPr>
        <p:spPr>
          <a:xfrm rot="5400000">
            <a:off x="1678761" y="4250537"/>
            <a:ext cx="235745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6200000" flipH="1">
            <a:off x="4857752" y="4357694"/>
            <a:ext cx="2571768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3" idx="1"/>
          </p:cNvCxnSpPr>
          <p:nvPr/>
        </p:nvCxnSpPr>
        <p:spPr>
          <a:xfrm rot="10800000">
            <a:off x="2500298" y="278605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0-конечная звезда 17">
            <a:hlinkClick r:id="rId3" action="ppaction://hlinkpres?slideindex=5&amp;slidetitle=Слайд 5"/>
          </p:cNvPr>
          <p:cNvSpPr/>
          <p:nvPr/>
        </p:nvSpPr>
        <p:spPr>
          <a:xfrm>
            <a:off x="8501058" y="6215058"/>
            <a:ext cx="642942" cy="642942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285728"/>
            <a:ext cx="8501122" cy="7143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000000"/>
                </a:solidFill>
              </a:rPr>
              <a:t>Повышение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</a:rPr>
              <a:t>уровня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</a:rPr>
              <a:t>квалификации</a:t>
            </a:r>
            <a:r>
              <a:rPr lang="en-US" b="1" dirty="0" smtClean="0">
                <a:solidFill>
                  <a:srgbClr val="000000"/>
                </a:solidFill>
              </a:rPr>
              <a:t> в </a:t>
            </a:r>
            <a:r>
              <a:rPr lang="en-US" b="1" dirty="0" err="1" smtClean="0">
                <a:solidFill>
                  <a:srgbClr val="000000"/>
                </a:solidFill>
              </a:rPr>
              <a:t>межаттестационный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</a:rPr>
              <a:t>период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</a:p>
          <a:p>
            <a:pPr algn="ctr"/>
            <a:endParaRPr lang="ru-RU" dirty="0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428596" y="1857364"/>
            <a:ext cx="2463800" cy="4324350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>
                <a:solidFill>
                  <a:schemeClr val="tx1"/>
                </a:solidFill>
              </a:rPr>
              <a:t>НОУ ВПО «Академия </a:t>
            </a:r>
          </a:p>
          <a:p>
            <a:r>
              <a:rPr lang="ru-RU" dirty="0">
                <a:solidFill>
                  <a:schemeClr val="tx1"/>
                </a:solidFill>
              </a:rPr>
              <a:t>управления «ТИСБИ»</a:t>
            </a:r>
          </a:p>
          <a:p>
            <a:r>
              <a:rPr lang="ru-RU" dirty="0">
                <a:solidFill>
                  <a:schemeClr val="tx1"/>
                </a:solidFill>
              </a:rPr>
              <a:t> по программе </a:t>
            </a:r>
          </a:p>
          <a:p>
            <a:r>
              <a:rPr lang="ru-RU" dirty="0">
                <a:solidFill>
                  <a:schemeClr val="tx1"/>
                </a:solidFill>
              </a:rPr>
              <a:t>«Обучение детей с </a:t>
            </a:r>
          </a:p>
          <a:p>
            <a:r>
              <a:rPr lang="ru-RU" dirty="0">
                <a:solidFill>
                  <a:schemeClr val="tx1"/>
                </a:solidFill>
              </a:rPr>
              <a:t>ограниченными </a:t>
            </a:r>
          </a:p>
          <a:p>
            <a:r>
              <a:rPr lang="ru-RU" dirty="0">
                <a:solidFill>
                  <a:schemeClr val="tx1"/>
                </a:solidFill>
              </a:rPr>
              <a:t>возможностями с </a:t>
            </a:r>
          </a:p>
          <a:p>
            <a:r>
              <a:rPr lang="ru-RU" dirty="0">
                <a:solidFill>
                  <a:schemeClr val="tx1"/>
                </a:solidFill>
              </a:rPr>
              <a:t>использованием </a:t>
            </a:r>
          </a:p>
          <a:p>
            <a:r>
              <a:rPr lang="ru-RU" dirty="0">
                <a:solidFill>
                  <a:schemeClr val="tx1"/>
                </a:solidFill>
              </a:rPr>
              <a:t>дистанционных </a:t>
            </a:r>
          </a:p>
          <a:p>
            <a:r>
              <a:rPr lang="ru-RU" dirty="0">
                <a:solidFill>
                  <a:schemeClr val="tx1"/>
                </a:solidFill>
              </a:rPr>
              <a:t>технологий» </a:t>
            </a:r>
          </a:p>
        </p:txBody>
      </p:sp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3428992" y="1857364"/>
            <a:ext cx="2463800" cy="4308475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/>
              <a:t>НОУДПО </a:t>
            </a:r>
          </a:p>
          <a:p>
            <a:r>
              <a:rPr lang="ru-RU" dirty="0" smtClean="0"/>
              <a:t>«Институт «</a:t>
            </a:r>
            <a:r>
              <a:rPr lang="ru-RU" dirty="0" err="1" smtClean="0"/>
              <a:t>АйТи</a:t>
            </a:r>
            <a:r>
              <a:rPr lang="ru-RU" dirty="0" smtClean="0"/>
              <a:t>»</a:t>
            </a:r>
          </a:p>
          <a:p>
            <a:r>
              <a:rPr lang="ru-RU" dirty="0" smtClean="0"/>
              <a:t> по программе </a:t>
            </a:r>
          </a:p>
          <a:p>
            <a:r>
              <a:rPr lang="ru-RU" dirty="0" smtClean="0"/>
              <a:t>«Применение пакета </a:t>
            </a:r>
          </a:p>
          <a:p>
            <a:r>
              <a:rPr lang="ru-RU" dirty="0" smtClean="0"/>
              <a:t>свободного </a:t>
            </a:r>
          </a:p>
          <a:p>
            <a:r>
              <a:rPr lang="ru-RU" dirty="0" smtClean="0"/>
              <a:t>программного </a:t>
            </a:r>
          </a:p>
          <a:p>
            <a:r>
              <a:rPr lang="ru-RU" dirty="0" smtClean="0"/>
              <a:t>обеспечения» </a:t>
            </a:r>
            <a:endParaRPr lang="ru-RU" dirty="0"/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6429388" y="1857364"/>
            <a:ext cx="2463800" cy="4232275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>
                <a:solidFill>
                  <a:schemeClr val="tx1"/>
                </a:solidFill>
              </a:rPr>
              <a:t>Институт ЮНЕСКО </a:t>
            </a:r>
          </a:p>
          <a:p>
            <a:r>
              <a:rPr lang="ru-RU" dirty="0">
                <a:solidFill>
                  <a:schemeClr val="tx1"/>
                </a:solidFill>
              </a:rPr>
              <a:t>по информационным </a:t>
            </a:r>
          </a:p>
          <a:p>
            <a:r>
              <a:rPr lang="ru-RU" dirty="0">
                <a:solidFill>
                  <a:schemeClr val="tx1"/>
                </a:solidFill>
              </a:rPr>
              <a:t>технологиям в </a:t>
            </a:r>
          </a:p>
          <a:p>
            <a:r>
              <a:rPr lang="ru-RU" dirty="0">
                <a:solidFill>
                  <a:schemeClr val="tx1"/>
                </a:solidFill>
              </a:rPr>
              <a:t>области образования . 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err="1">
                <a:solidFill>
                  <a:schemeClr val="tx1"/>
                </a:solidFill>
              </a:rPr>
              <a:t>Он-лайн</a:t>
            </a:r>
            <a:r>
              <a:rPr lang="ru-RU" dirty="0">
                <a:solidFill>
                  <a:schemeClr val="tx1"/>
                </a:solidFill>
              </a:rPr>
              <a:t> курс </a:t>
            </a:r>
          </a:p>
          <a:p>
            <a:r>
              <a:rPr lang="ru-RU" dirty="0">
                <a:solidFill>
                  <a:schemeClr val="tx1"/>
                </a:solidFill>
              </a:rPr>
              <a:t>«Методика  создания </a:t>
            </a:r>
          </a:p>
          <a:p>
            <a:r>
              <a:rPr lang="ru-RU" dirty="0">
                <a:solidFill>
                  <a:schemeClr val="tx1"/>
                </a:solidFill>
              </a:rPr>
              <a:t>и проведения </a:t>
            </a:r>
          </a:p>
          <a:p>
            <a:r>
              <a:rPr lang="ru-RU" dirty="0">
                <a:solidFill>
                  <a:schemeClr val="tx1"/>
                </a:solidFill>
              </a:rPr>
              <a:t>презентаций»</a:t>
            </a:r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857224" y="1500174"/>
            <a:ext cx="1677988" cy="862012"/>
            <a:chOff x="495" y="1035"/>
            <a:chExt cx="1057" cy="543"/>
          </a:xfrm>
        </p:grpSpPr>
        <p:sp>
          <p:nvSpPr>
            <p:cNvPr id="9" name="Oval 38"/>
            <p:cNvSpPr>
              <a:spLocks noChangeArrowheads="1"/>
            </p:cNvSpPr>
            <p:nvPr/>
          </p:nvSpPr>
          <p:spPr bwMode="auto">
            <a:xfrm>
              <a:off x="495" y="1035"/>
              <a:ext cx="1057" cy="543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Oval 39"/>
            <p:cNvSpPr>
              <a:spLocks noChangeArrowheads="1"/>
            </p:cNvSpPr>
            <p:nvPr/>
          </p:nvSpPr>
          <p:spPr bwMode="auto">
            <a:xfrm>
              <a:off x="495" y="1035"/>
              <a:ext cx="1057" cy="526"/>
            </a:xfrm>
            <a:prstGeom prst="ellipse">
              <a:avLst/>
            </a:prstGeom>
            <a:gradFill rotWithShape="0">
              <a:gsLst>
                <a:gs pos="0">
                  <a:srgbClr val="626768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41"/>
            <p:cNvSpPr>
              <a:spLocks noChangeArrowheads="1"/>
            </p:cNvSpPr>
            <p:nvPr/>
          </p:nvSpPr>
          <p:spPr bwMode="auto">
            <a:xfrm>
              <a:off x="585" y="1035"/>
              <a:ext cx="650" cy="478"/>
            </a:xfrm>
            <a:prstGeom prst="ellipse">
              <a:avLst/>
            </a:prstGeom>
            <a:gradFill rotWithShape="0">
              <a:gsLst>
                <a:gs pos="0">
                  <a:srgbClr val="A8B1B2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42"/>
            <p:cNvSpPr>
              <a:spLocks noChangeArrowheads="1"/>
            </p:cNvSpPr>
            <p:nvPr/>
          </p:nvSpPr>
          <p:spPr bwMode="auto">
            <a:xfrm>
              <a:off x="630" y="1080"/>
              <a:ext cx="862" cy="389"/>
            </a:xfrm>
            <a:prstGeom prst="ellipse">
              <a:avLst/>
            </a:prstGeom>
            <a:gradFill rotWithShape="0">
              <a:gsLst>
                <a:gs pos="0">
                  <a:srgbClr val="FEFEFE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2009 г.</a:t>
              </a:r>
            </a:p>
          </p:txBody>
        </p: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3857620" y="1500174"/>
            <a:ext cx="1677988" cy="862012"/>
            <a:chOff x="495" y="1035"/>
            <a:chExt cx="1057" cy="543"/>
          </a:xfrm>
        </p:grpSpPr>
        <p:sp>
          <p:nvSpPr>
            <p:cNvPr id="27" name="Oval 38"/>
            <p:cNvSpPr>
              <a:spLocks noChangeArrowheads="1"/>
            </p:cNvSpPr>
            <p:nvPr/>
          </p:nvSpPr>
          <p:spPr bwMode="auto">
            <a:xfrm>
              <a:off x="495" y="1035"/>
              <a:ext cx="1057" cy="543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Oval 39"/>
            <p:cNvSpPr>
              <a:spLocks noChangeArrowheads="1"/>
            </p:cNvSpPr>
            <p:nvPr/>
          </p:nvSpPr>
          <p:spPr bwMode="auto">
            <a:xfrm>
              <a:off x="495" y="1035"/>
              <a:ext cx="1057" cy="526"/>
            </a:xfrm>
            <a:prstGeom prst="ellipse">
              <a:avLst/>
            </a:prstGeom>
            <a:gradFill rotWithShape="0">
              <a:gsLst>
                <a:gs pos="0">
                  <a:srgbClr val="626768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Oval 41"/>
            <p:cNvSpPr>
              <a:spLocks noChangeArrowheads="1"/>
            </p:cNvSpPr>
            <p:nvPr/>
          </p:nvSpPr>
          <p:spPr bwMode="auto">
            <a:xfrm>
              <a:off x="585" y="1035"/>
              <a:ext cx="650" cy="478"/>
            </a:xfrm>
            <a:prstGeom prst="ellipse">
              <a:avLst/>
            </a:prstGeom>
            <a:gradFill rotWithShape="0">
              <a:gsLst>
                <a:gs pos="0">
                  <a:srgbClr val="A8B1B2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42"/>
            <p:cNvSpPr>
              <a:spLocks noChangeArrowheads="1"/>
            </p:cNvSpPr>
            <p:nvPr/>
          </p:nvSpPr>
          <p:spPr bwMode="auto">
            <a:xfrm>
              <a:off x="630" y="1080"/>
              <a:ext cx="862" cy="389"/>
            </a:xfrm>
            <a:prstGeom prst="ellipse">
              <a:avLst/>
            </a:prstGeom>
            <a:gradFill rotWithShape="0">
              <a:gsLst>
                <a:gs pos="0">
                  <a:srgbClr val="FEFEFE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2009 г.</a:t>
              </a:r>
            </a:p>
          </p:txBody>
        </p:sp>
      </p:grpSp>
      <p:grpSp>
        <p:nvGrpSpPr>
          <p:cNvPr id="8" name="Group 37"/>
          <p:cNvGrpSpPr>
            <a:grpSpLocks/>
          </p:cNvGrpSpPr>
          <p:nvPr/>
        </p:nvGrpSpPr>
        <p:grpSpPr bwMode="auto">
          <a:xfrm>
            <a:off x="6929454" y="1500174"/>
            <a:ext cx="1677988" cy="862012"/>
            <a:chOff x="495" y="1035"/>
            <a:chExt cx="1057" cy="543"/>
          </a:xfrm>
        </p:grpSpPr>
        <p:sp>
          <p:nvSpPr>
            <p:cNvPr id="32" name="Oval 38"/>
            <p:cNvSpPr>
              <a:spLocks noChangeArrowheads="1"/>
            </p:cNvSpPr>
            <p:nvPr/>
          </p:nvSpPr>
          <p:spPr bwMode="auto">
            <a:xfrm>
              <a:off x="495" y="1035"/>
              <a:ext cx="1057" cy="543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39"/>
            <p:cNvSpPr>
              <a:spLocks noChangeArrowheads="1"/>
            </p:cNvSpPr>
            <p:nvPr/>
          </p:nvSpPr>
          <p:spPr bwMode="auto">
            <a:xfrm>
              <a:off x="495" y="1035"/>
              <a:ext cx="1057" cy="526"/>
            </a:xfrm>
            <a:prstGeom prst="ellipse">
              <a:avLst/>
            </a:prstGeom>
            <a:gradFill rotWithShape="0">
              <a:gsLst>
                <a:gs pos="0">
                  <a:srgbClr val="626768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Oval 41"/>
            <p:cNvSpPr>
              <a:spLocks noChangeArrowheads="1"/>
            </p:cNvSpPr>
            <p:nvPr/>
          </p:nvSpPr>
          <p:spPr bwMode="auto">
            <a:xfrm>
              <a:off x="585" y="1035"/>
              <a:ext cx="650" cy="478"/>
            </a:xfrm>
            <a:prstGeom prst="ellipse">
              <a:avLst/>
            </a:prstGeom>
            <a:gradFill rotWithShape="0">
              <a:gsLst>
                <a:gs pos="0">
                  <a:srgbClr val="A8B1B2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Oval 42"/>
            <p:cNvSpPr>
              <a:spLocks noChangeArrowheads="1"/>
            </p:cNvSpPr>
            <p:nvPr/>
          </p:nvSpPr>
          <p:spPr bwMode="auto">
            <a:xfrm>
              <a:off x="630" y="1080"/>
              <a:ext cx="862" cy="389"/>
            </a:xfrm>
            <a:prstGeom prst="ellipse">
              <a:avLst/>
            </a:prstGeom>
            <a:gradFill rotWithShape="0">
              <a:gsLst>
                <a:gs pos="0">
                  <a:srgbClr val="FEFEFE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ru-RU" dirty="0" smtClean="0">
                  <a:solidFill>
                    <a:schemeClr val="tx1"/>
                  </a:solidFill>
                </a:rPr>
                <a:t>2012 </a:t>
              </a:r>
              <a:r>
                <a:rPr lang="ru-RU" dirty="0">
                  <a:solidFill>
                    <a:schemeClr val="tx1"/>
                  </a:solidFill>
                </a:rPr>
                <a:t>г.</a:t>
              </a:r>
            </a:p>
          </p:txBody>
        </p:sp>
      </p:grpSp>
      <p:sp>
        <p:nvSpPr>
          <p:cNvPr id="22" name="10-конечная звезда 21">
            <a:hlinkClick r:id="rId2" action="ppaction://hlinkpres?slideindex=5&amp;slidetitle=Слайд 5"/>
          </p:cNvPr>
          <p:cNvSpPr/>
          <p:nvPr/>
        </p:nvSpPr>
        <p:spPr>
          <a:xfrm>
            <a:off x="8429652" y="6143644"/>
            <a:ext cx="500066" cy="500042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285728"/>
            <a:ext cx="8501122" cy="7143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Обобщение и распространение педагогического опыта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2000240"/>
            <a:ext cx="2214578" cy="11430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Выступления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85852" y="3571876"/>
            <a:ext cx="2214578" cy="11430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Открытые уроки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29256" y="3571876"/>
            <a:ext cx="2214578" cy="11430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Публикации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14678" y="4929198"/>
            <a:ext cx="2214578" cy="11430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Открытые внеклассные мероприятия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86512" y="2000240"/>
            <a:ext cx="2214578" cy="11430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Конкурсы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2607455" y="1607331"/>
            <a:ext cx="2357454" cy="11430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2500298" y="2786058"/>
            <a:ext cx="3643338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3929058" y="1428736"/>
            <a:ext cx="2286016" cy="14287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357686" y="1000108"/>
            <a:ext cx="2428892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2143108" y="1000108"/>
            <a:ext cx="2214578" cy="785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10-конечная звезда 17">
            <a:hlinkClick r:id="rId2" action="ppaction://hlinkpres?slideindex=7&amp;slidetitle=Презентация PowerPoint"/>
          </p:cNvPr>
          <p:cNvSpPr/>
          <p:nvPr/>
        </p:nvSpPr>
        <p:spPr>
          <a:xfrm>
            <a:off x="2071670" y="2643182"/>
            <a:ext cx="428628" cy="428628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10-конечная звезда 18">
            <a:hlinkClick r:id="rId2" action="ppaction://hlinkpres?slideindex=11&amp;slidetitle=Презентация PowerPoint"/>
          </p:cNvPr>
          <p:cNvSpPr/>
          <p:nvPr/>
        </p:nvSpPr>
        <p:spPr>
          <a:xfrm>
            <a:off x="8001024" y="2714620"/>
            <a:ext cx="428628" cy="428628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10-конечная звезда 19">
            <a:hlinkClick r:id="rId2" action="ppaction://hlinkpres?slideindex=10&amp;slidetitle=Презентация PowerPoint"/>
          </p:cNvPr>
          <p:cNvSpPr/>
          <p:nvPr/>
        </p:nvSpPr>
        <p:spPr>
          <a:xfrm>
            <a:off x="7143768" y="4214818"/>
            <a:ext cx="428628" cy="428628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10-конечная звезда 21">
            <a:hlinkClick r:id="rId2" action="ppaction://hlinkpres?slideindex=9&amp;slidetitle=Презентация PowerPoint"/>
          </p:cNvPr>
          <p:cNvSpPr/>
          <p:nvPr/>
        </p:nvSpPr>
        <p:spPr>
          <a:xfrm>
            <a:off x="5000628" y="5500702"/>
            <a:ext cx="428628" cy="428628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10-конечная звезда 23">
            <a:hlinkClick r:id="rId2" action="ppaction://hlinkpres?slideindex=8&amp;slidetitle=Презентация PowerPoint"/>
          </p:cNvPr>
          <p:cNvSpPr/>
          <p:nvPr/>
        </p:nvSpPr>
        <p:spPr>
          <a:xfrm>
            <a:off x="3000364" y="4214818"/>
            <a:ext cx="428628" cy="428628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285728"/>
            <a:ext cx="8501122" cy="7143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Обобщение и распространение педагогического опыта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Выступления по обмену опытом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5" y="1397000"/>
          <a:ext cx="8215371" cy="5064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7"/>
                <a:gridCol w="2857520"/>
                <a:gridCol w="41434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выступления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Тема выступления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2009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педсовет МОУ СОШ №3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«Формирование межкультурной компетенции учащихся в начальных классах»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педсовет МОУ СОШ №3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«Инновационные технологии в учебно-воспитательной работе, как приоритет повышения качества образования»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2010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педсовет МОУ СОШ №3</a:t>
                      </a:r>
                      <a:endParaRPr lang="ru-RU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«Использование элементов технологии </a:t>
                      </a:r>
                      <a:r>
                        <a:rPr lang="ru-RU" sz="1600" dirty="0" err="1" smtClean="0"/>
                        <a:t>деятельностного</a:t>
                      </a:r>
                      <a:r>
                        <a:rPr lang="ru-RU" sz="1600" baseline="0" dirty="0" smtClean="0"/>
                        <a:t> и проблемного обучения, как приоритет повышения качества образования</a:t>
                      </a:r>
                      <a:r>
                        <a:rPr lang="ru-RU" sz="1600" dirty="0" smtClean="0"/>
                        <a:t>»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педсовет МОУ СОШ №3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«От успешности ученика к успешной личности» (проект)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Зональный</a:t>
                      </a:r>
                      <a:r>
                        <a:rPr lang="ru-RU" sz="1600" baseline="0" dirty="0" smtClean="0"/>
                        <a:t>  </a:t>
                      </a:r>
                      <a:r>
                        <a:rPr lang="ru-RU" sz="1600" dirty="0" err="1" smtClean="0"/>
                        <a:t>уровеь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«Экологическое воспитание учащихся на основе реализации проекта «Мир, в котором я живу»»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2011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педсовет МОУ СОШ №3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/>
                        <a:t>«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Подготовка учащихся начальных классов к итоговой аттестации»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10-конечная звезда 4">
            <a:hlinkClick r:id="rId2" action="ppaction://hlinkpres?slideindex=6&amp;slidetitle=Презентация PowerPoint"/>
          </p:cNvPr>
          <p:cNvSpPr/>
          <p:nvPr/>
        </p:nvSpPr>
        <p:spPr>
          <a:xfrm>
            <a:off x="8572528" y="6357958"/>
            <a:ext cx="571472" cy="500042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285728"/>
            <a:ext cx="8501122" cy="10001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Обобщение и распространение педагогического опыта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Открытые уроки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2428868"/>
          <a:ext cx="8143932" cy="266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2786082"/>
                <a:gridCol w="428628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распространения опыта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Тема урока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2009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школьный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Длина ломаной. Периметр.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муниципальный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День славянской письменности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2011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муниципальный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Парламентский час. «Я – ребёнок.  Я - гражданин»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2011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муниципальный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Мастер – класс «Живи, ёлочка!»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10-конечная звезда 5">
            <a:hlinkClick r:id="rId2" action="ppaction://hlinkpres?slideindex=6&amp;slidetitle=Презентация PowerPoint"/>
          </p:cNvPr>
          <p:cNvSpPr/>
          <p:nvPr/>
        </p:nvSpPr>
        <p:spPr>
          <a:xfrm>
            <a:off x="8286776" y="6072206"/>
            <a:ext cx="500066" cy="500066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285728"/>
            <a:ext cx="8501122" cy="7143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Обобщение и распространение педагогического опыта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Открытые внеклассные мероприятия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1142984"/>
          <a:ext cx="8143932" cy="550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2786082"/>
                <a:gridCol w="42862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распространения опыта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Тема внеклассного</a:t>
                      </a:r>
                      <a:r>
                        <a:rPr lang="ru-RU" baseline="0" dirty="0" smtClean="0"/>
                        <a:t> мероприятия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школьный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«Осень золотая»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2009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школьный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Театр Здоровья. «Как медведь трубку нашел»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школьный</a:t>
                      </a:r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Экологический праздник «День Земли»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муниципальный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«Поклонимся великим тем годам…»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школьный</a:t>
                      </a:r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Конкурс «Восходящая звезда начальной школы»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муниципальный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«По страницам лесной энциклопедии»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муниципальный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Интеллектуальная игра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«Знай правила дорожного движения, как таблицу умножения!»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муниципальный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Парламентский час. «Я – ребёнок.  Я - гражданин» </a:t>
                      </a: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10-конечная звезда 4">
            <a:hlinkClick r:id="rId2" action="ppaction://hlinkpres?slideindex=6&amp;slidetitle=Презентация PowerPoint"/>
          </p:cNvPr>
          <p:cNvSpPr/>
          <p:nvPr/>
        </p:nvSpPr>
        <p:spPr>
          <a:xfrm>
            <a:off x="8501090" y="6143644"/>
            <a:ext cx="428596" cy="500042"/>
          </a:xfrm>
          <a:prstGeom prst="star10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500</Words>
  <Application>Microsoft Office PowerPoint</Application>
  <PresentationFormat>Экран (4:3)</PresentationFormat>
  <Paragraphs>128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Начальные классы</cp:lastModifiedBy>
  <cp:revision>60</cp:revision>
  <dcterms:created xsi:type="dcterms:W3CDTF">2012-01-24T17:30:48Z</dcterms:created>
  <dcterms:modified xsi:type="dcterms:W3CDTF">2012-03-02T06:11:08Z</dcterms:modified>
</cp:coreProperties>
</file>